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78" r:id="rId6"/>
    <p:sldId id="261" r:id="rId7"/>
    <p:sldId id="264" r:id="rId8"/>
    <p:sldId id="262" r:id="rId9"/>
    <p:sldId id="263" r:id="rId10"/>
    <p:sldId id="265" r:id="rId11"/>
    <p:sldId id="266" r:id="rId12"/>
    <p:sldId id="279" r:id="rId13"/>
    <p:sldId id="268" r:id="rId14"/>
    <p:sldId id="267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9"/>
  </p:normalViewPr>
  <p:slideViewPr>
    <p:cSldViewPr snapToGrid="0" showGuides="1">
      <p:cViewPr varScale="1">
        <p:scale>
          <a:sx n="92" d="100"/>
          <a:sy n="92" d="100"/>
        </p:scale>
        <p:origin x="166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CB7F-E17B-4918-89BA-274A9E42F914}" type="datetimeFigureOut">
              <a:rPr lang="en-US" smtClean="0"/>
              <a:t>1/11/18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3CFC-5538-4E97-9D5D-A38E5B802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5CB7F-E17B-4918-89BA-274A9E42F914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53CFC-5538-4E97-9D5D-A38E5B802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3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096" y="996651"/>
            <a:ext cx="7717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 4 Math Review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Multiplying and Dividing Fractions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630" y="546550"/>
            <a:ext cx="3665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11"/>
            </a:pPr>
            <a:r>
              <a:rPr lang="en-US" sz="2800" dirty="0"/>
              <a:t> </a:t>
            </a:r>
            <a:r>
              <a:rPr lang="en-US" sz="2800" dirty="0" smtClean="0"/>
              <a:t> Find the quotient.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327" y="1366376"/>
            <a:ext cx="3392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Lucida Grande"/>
                <a:ea typeface="Lucida Grande"/>
                <a:cs typeface="Lucida Grande"/>
              </a:rPr>
              <a:t>⅘÷7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5000060" y="546550"/>
            <a:ext cx="3585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12.  Find the quotient.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080446" y="1414601"/>
            <a:ext cx="3440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⅜÷5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732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7791" y="707300"/>
            <a:ext cx="762067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13.  There are 32 brownies on the table.  If 7 children equally divide the brownies, how many brownies will they each get?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92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7791" y="803750"/>
            <a:ext cx="752420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14.  A bird gets ⅓ cup of food each morning.  How many cups of food will the bird get over 6 mornings?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39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7018" y="610850"/>
            <a:ext cx="779752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15.  Lisa has a piece of wood that is in the shape of a rectangle.   </a:t>
            </a:r>
          </a:p>
          <a:p>
            <a:endParaRPr lang="en-US" dirty="0"/>
          </a:p>
        </p:txBody>
      </p:sp>
      <p:pic>
        <p:nvPicPr>
          <p:cNvPr id="6" name="Picture 5" descr="Unknown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02" y="2293674"/>
            <a:ext cx="2973670" cy="18299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94257" y="1559276"/>
            <a:ext cx="2347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Lucida Grande"/>
                <a:ea typeface="Lucida Grande"/>
                <a:cs typeface="Lucida Grande"/>
              </a:rPr>
              <a:t>⅖ 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yard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77244" y="2829201"/>
            <a:ext cx="202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Lucida Grande"/>
                <a:ea typeface="Lucida Grande"/>
                <a:cs typeface="Lucida Grande"/>
              </a:rPr>
              <a:t>⅘ 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yard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395528" y="4501002"/>
            <a:ext cx="5916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the area of the piece of wood that Lisa has? </a:t>
            </a:r>
            <a:endParaRPr lang="en-US" sz="2800" dirty="0"/>
          </a:p>
          <a:p>
            <a:r>
              <a:rPr lang="en-US" sz="2800" dirty="0" smtClean="0"/>
              <a:t>      ____________ square yards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194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0940" y="353650"/>
            <a:ext cx="7926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16.  Lisa baked 6 cakes for the Carpenter School Bake Sale.  She is going to cut each cake into </a:t>
            </a:r>
            <a:r>
              <a:rPr lang="en-US" sz="3200" dirty="0" smtClean="0"/>
              <a:t>¼</a:t>
            </a:r>
            <a:r>
              <a:rPr lang="en-US" sz="2400" dirty="0" smtClean="0"/>
              <a:t> size pieces to sell.  Lisa is trying to find how many cake slices she will have to sell. 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2708" y="2073676"/>
            <a:ext cx="797437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Part A: </a:t>
            </a:r>
          </a:p>
          <a:p>
            <a:r>
              <a:rPr lang="en-US" sz="2000" dirty="0" smtClean="0"/>
              <a:t>The squares represent the 6 cakes.  Use the picture to show how many slices Lisa will have to sell.  </a:t>
            </a:r>
          </a:p>
          <a:p>
            <a:r>
              <a:rPr lang="en-US" sz="2000" dirty="0" smtClean="0"/>
              <a:t>How many slices will Lisa have to sell? </a:t>
            </a:r>
            <a:endParaRPr lang="en-US" sz="2000" dirty="0"/>
          </a:p>
        </p:txBody>
      </p:sp>
      <p:pic>
        <p:nvPicPr>
          <p:cNvPr id="8" name="Picture 7" descr="Unknown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48" y="3649027"/>
            <a:ext cx="900200" cy="900200"/>
          </a:xfrm>
          <a:prstGeom prst="rect">
            <a:avLst/>
          </a:prstGeom>
        </p:spPr>
      </p:pic>
      <p:pic>
        <p:nvPicPr>
          <p:cNvPr id="9" name="Picture 8" descr="Unknown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53" y="3656752"/>
            <a:ext cx="900200" cy="900200"/>
          </a:xfrm>
          <a:prstGeom prst="rect">
            <a:avLst/>
          </a:prstGeom>
        </p:spPr>
      </p:pic>
      <p:pic>
        <p:nvPicPr>
          <p:cNvPr id="10" name="Picture 9" descr="Unknown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11" y="3656752"/>
            <a:ext cx="900200" cy="900200"/>
          </a:xfrm>
          <a:prstGeom prst="rect">
            <a:avLst/>
          </a:prstGeom>
        </p:spPr>
      </p:pic>
      <p:pic>
        <p:nvPicPr>
          <p:cNvPr id="11" name="Picture 10" descr="Unknown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177" y="3624602"/>
            <a:ext cx="900200" cy="900200"/>
          </a:xfrm>
          <a:prstGeom prst="rect">
            <a:avLst/>
          </a:prstGeom>
        </p:spPr>
      </p:pic>
      <p:pic>
        <p:nvPicPr>
          <p:cNvPr id="12" name="Picture 11" descr="Unknown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443" y="3624602"/>
            <a:ext cx="900200" cy="9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1327" y="4854652"/>
            <a:ext cx="779752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Part B:</a:t>
            </a:r>
          </a:p>
          <a:p>
            <a:r>
              <a:rPr lang="en-US" sz="2000" dirty="0" smtClean="0"/>
              <a:t>Write an expression to show how many slices Lisa will have to sell.  </a:t>
            </a:r>
            <a:endParaRPr lang="en-US" sz="2000" dirty="0"/>
          </a:p>
        </p:txBody>
      </p:sp>
      <p:pic>
        <p:nvPicPr>
          <p:cNvPr id="14" name="Picture 13" descr="Unknown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46" y="3626598"/>
            <a:ext cx="900200" cy="9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2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9173" y="723374"/>
            <a:ext cx="7797521" cy="1661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Without multiplying, determine which of the following products is/are </a:t>
            </a:r>
            <a:r>
              <a:rPr lang="en-US" sz="2800" b="1" dirty="0" smtClean="0"/>
              <a:t>less than </a:t>
            </a:r>
            <a:r>
              <a:rPr lang="en-US" sz="2800" dirty="0" smtClean="0"/>
              <a:t>35.  Select all that apply.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47295" y="3841927"/>
            <a:ext cx="69454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A.  35 x  3</a:t>
            </a:r>
            <a:r>
              <a:rPr lang="en-US" sz="3200" dirty="0" smtClean="0">
                <a:latin typeface="Lucida Grande"/>
                <a:ea typeface="Lucida Grande"/>
                <a:cs typeface="Lucida Grande"/>
              </a:rPr>
              <a:t>⅕</a:t>
            </a:r>
            <a:r>
              <a:rPr lang="en-US" sz="3200" dirty="0" smtClean="0"/>
              <a:t> </a:t>
            </a:r>
          </a:p>
          <a:p>
            <a:endParaRPr lang="en-US" sz="3200" dirty="0"/>
          </a:p>
          <a:p>
            <a:r>
              <a:rPr lang="en-US" sz="3200" dirty="0" smtClean="0"/>
              <a:t>B.  35 x ⅛</a:t>
            </a:r>
          </a:p>
          <a:p>
            <a:endParaRPr lang="en-US" sz="3200" dirty="0"/>
          </a:p>
          <a:p>
            <a:r>
              <a:rPr lang="en-US" sz="3200" dirty="0" smtClean="0"/>
              <a:t>C.  1/35 x 5/15 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86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058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8785" y="932350"/>
            <a:ext cx="334409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</a:t>
            </a:r>
            <a:r>
              <a:rPr lang="en-US" sz="4400" dirty="0"/>
              <a:t>2.   Which of the following is a true statement?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00393" y="626925"/>
            <a:ext cx="262061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A.  </a:t>
            </a:r>
            <a:r>
              <a:rPr lang="en-US" sz="3200" dirty="0" smtClean="0">
                <a:latin typeface="Lucida Grande"/>
                <a:ea typeface="Lucida Grande"/>
                <a:cs typeface="Lucida Grande"/>
              </a:rPr>
              <a:t>⅖</a:t>
            </a:r>
            <a:r>
              <a:rPr lang="en-US" sz="3200" dirty="0" smtClean="0"/>
              <a:t> = 5-2    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 smtClean="0"/>
              <a:t>B.  ¼ = 4÷1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C.  ⅞ = 8x7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 smtClean="0"/>
              <a:t>D.   </a:t>
            </a:r>
            <a:r>
              <a:rPr lang="en-US" sz="3200" dirty="0" smtClean="0">
                <a:latin typeface="Lucida Grande"/>
                <a:ea typeface="Lucida Grande"/>
                <a:cs typeface="Lucida Grande"/>
              </a:rPr>
              <a:t>⅚ = 5÷6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51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7404" y="401875"/>
            <a:ext cx="366563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dirty="0" smtClean="0"/>
              <a:t>.   Sammy has 10 chocolate chip cookies.   He is going to share them with 3 of his friends.  Sammy doesn’t want any.  How many cookies does each friend get?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80448" y="626924"/>
            <a:ext cx="34887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en-US" sz="2100" dirty="0" smtClean="0"/>
              <a:t>A box of candy weighs 4 pounds.  If Tommy has</a:t>
            </a:r>
            <a:r>
              <a:rPr lang="en-US" sz="2000" dirty="0" smtClean="0"/>
              <a:t> ¼ </a:t>
            </a:r>
            <a:r>
              <a:rPr lang="en-US" sz="2100" dirty="0" smtClean="0"/>
              <a:t>of a box, how many pounds of candy does he have? </a:t>
            </a:r>
          </a:p>
          <a:p>
            <a:pPr marL="342900" indent="-342900">
              <a:buAutoNum type="arabicPeriod" startAt="4"/>
            </a:pPr>
            <a:endParaRPr lang="en-US" dirty="0"/>
          </a:p>
          <a:p>
            <a:r>
              <a:rPr lang="en-US" dirty="0" smtClean="0"/>
              <a:t>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pounds </a:t>
            </a:r>
          </a:p>
        </p:txBody>
      </p:sp>
      <p:sp>
        <p:nvSpPr>
          <p:cNvPr id="6" name="Rectangle 5"/>
          <p:cNvSpPr/>
          <p:nvPr/>
        </p:nvSpPr>
        <p:spPr>
          <a:xfrm>
            <a:off x="5514536" y="2298726"/>
            <a:ext cx="819945" cy="4661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7404" y="4179502"/>
            <a:ext cx="704188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5"/>
            </a:pPr>
            <a:r>
              <a:rPr lang="en-US" sz="2800" dirty="0" smtClean="0"/>
              <a:t>Find the quotient.  </a:t>
            </a:r>
          </a:p>
          <a:p>
            <a:pPr marL="342900" indent="-342900">
              <a:buAutoNum type="arabicPeriod" startAt="5"/>
            </a:pPr>
            <a:endParaRPr lang="en-US" sz="4000" dirty="0"/>
          </a:p>
          <a:p>
            <a:r>
              <a:rPr lang="en-US" sz="4000" dirty="0" smtClean="0"/>
              <a:t> </a:t>
            </a:r>
            <a:r>
              <a:rPr lang="en-US" sz="4000" dirty="0"/>
              <a:t> </a:t>
            </a:r>
            <a:r>
              <a:rPr lang="en-US" sz="4000" dirty="0" smtClean="0"/>
              <a:t>   ⅜ ÷ 5</a:t>
            </a:r>
          </a:p>
        </p:txBody>
      </p:sp>
    </p:spTree>
    <p:extLst>
      <p:ext uri="{BB962C8B-B14F-4D97-AF65-F5344CB8AC3E}">
        <p14:creationId xmlns:p14="http://schemas.microsoft.com/office/powerpoint/2010/main" val="19475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6495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0719" y="1028800"/>
            <a:ext cx="7025807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6.  Use the rectangle to solve the problem.  </a:t>
            </a:r>
            <a:endParaRPr lang="en-US" sz="2800" dirty="0"/>
          </a:p>
        </p:txBody>
      </p:sp>
      <p:sp>
        <p:nvSpPr>
          <p:cNvPr id="6" name="Process 5"/>
          <p:cNvSpPr/>
          <p:nvPr/>
        </p:nvSpPr>
        <p:spPr>
          <a:xfrm>
            <a:off x="2636687" y="2732752"/>
            <a:ext cx="3102931" cy="10931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42489" y="1993301"/>
            <a:ext cx="1720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5⅔ meters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980777" y="2989951"/>
            <a:ext cx="2154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⅝ meters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845693" y="4243802"/>
            <a:ext cx="5418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Enter the area, in square meters, of the rectangle.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52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1271" y="482250"/>
            <a:ext cx="697757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7"/>
            </a:pPr>
            <a:r>
              <a:rPr lang="en-US" sz="2800" dirty="0" smtClean="0"/>
              <a:t>Which of the following situations results in an answer of ¾?  Select all that apply. 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39559" y="1426036"/>
            <a:ext cx="7701057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1900" dirty="0" smtClean="0"/>
              <a:t>Three apples are split among 4 people.  How much of an apple does each person receive? </a:t>
            </a:r>
          </a:p>
          <a:p>
            <a:pPr marL="342900" indent="-342900">
              <a:buAutoNum type="alphaUcPeriod"/>
            </a:pPr>
            <a:endParaRPr lang="en-US" sz="1900" dirty="0"/>
          </a:p>
          <a:p>
            <a:pPr marL="342900" indent="-342900">
              <a:buAutoNum type="alphaUcPeriod"/>
            </a:pPr>
            <a:r>
              <a:rPr lang="en-US" sz="1900" dirty="0" smtClean="0"/>
              <a:t>Three gallons of water are needed to fill 4 fish tanks of equal size.  How many gallons of water are required for each tank? </a:t>
            </a:r>
          </a:p>
          <a:p>
            <a:pPr marL="342900" indent="-342900">
              <a:buAutoNum type="alphaUcPeriod"/>
            </a:pPr>
            <a:endParaRPr lang="en-US" sz="1900" dirty="0"/>
          </a:p>
          <a:p>
            <a:pPr marL="342900" indent="-342900">
              <a:buAutoNum type="alphaUcPeriod"/>
            </a:pPr>
            <a:r>
              <a:rPr lang="en-US" sz="1900" dirty="0" smtClean="0"/>
              <a:t>Three bags of bird seed are slip among 5 parrots.  What fraction of a bag does each parrot have? </a:t>
            </a:r>
          </a:p>
          <a:p>
            <a:pPr marL="342900" indent="-342900">
              <a:buAutoNum type="alphaUcPeriod"/>
            </a:pPr>
            <a:endParaRPr lang="en-US" sz="1900" dirty="0"/>
          </a:p>
          <a:p>
            <a:pPr marL="342900" indent="-342900">
              <a:buAutoNum type="alphaUcPeriod"/>
            </a:pPr>
            <a:r>
              <a:rPr lang="en-US" sz="1900" dirty="0" smtClean="0"/>
              <a:t>Four cats share 3 cans of tuna.  How much of a can does each cat receive? </a:t>
            </a:r>
          </a:p>
          <a:p>
            <a:pPr marL="342900" indent="-342900">
              <a:buAutoNum type="alphaUcPeriod"/>
            </a:pPr>
            <a:endParaRPr lang="en-US" sz="1900" dirty="0"/>
          </a:p>
          <a:p>
            <a:pPr marL="342900" indent="-342900">
              <a:buAutoNum type="alphaUcPeriod"/>
            </a:pPr>
            <a:r>
              <a:rPr lang="en-US" sz="1900" dirty="0" smtClean="0"/>
              <a:t>Four cupcakes are divided among 3 children.  How much of a cupcake does each child receive?  </a:t>
            </a:r>
          </a:p>
          <a:p>
            <a:pPr marL="342900" indent="-342900">
              <a:buAutoNum type="alphaUcPeriod"/>
            </a:pPr>
            <a:endParaRPr lang="en-US" sz="1900" dirty="0"/>
          </a:p>
          <a:p>
            <a:pPr marL="342900" indent="-342900">
              <a:buAutoNum type="alphaUcPeriod"/>
            </a:pPr>
            <a:r>
              <a:rPr lang="en-US" sz="1900" dirty="0" smtClean="0"/>
              <a:t>Four dogs each drink 3 cups of water.  How many cups of water do the dogs drink in all?  </a:t>
            </a:r>
          </a:p>
          <a:p>
            <a:pPr marL="342900" indent="-342900">
              <a:buAutoNum type="alphaUcPeriod"/>
            </a:pPr>
            <a:endParaRPr lang="en-US" dirty="0"/>
          </a:p>
          <a:p>
            <a:pPr marL="342900" indent="-34290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2653" y="723375"/>
            <a:ext cx="657564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8.  Create a multiplication and division problem that has an answer of 24?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65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0665" y="578700"/>
            <a:ext cx="6607796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9. Sandra has a bucket that holds a ½ gallon of water.  How many buckets would she need to fill a tub that holds  24 gallons of  water?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606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75" y="466176"/>
            <a:ext cx="1048154" cy="1048154"/>
          </a:xfrm>
          <a:prstGeom prst="rect">
            <a:avLst/>
          </a:prstGeom>
        </p:spPr>
      </p:pic>
      <p:pic>
        <p:nvPicPr>
          <p:cNvPr id="6" name="Picture 5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81" y="1872426"/>
            <a:ext cx="1048154" cy="1048154"/>
          </a:xfrm>
          <a:prstGeom prst="rect">
            <a:avLst/>
          </a:prstGeom>
        </p:spPr>
      </p:pic>
      <p:pic>
        <p:nvPicPr>
          <p:cNvPr id="7" name="Picture 6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04" y="425675"/>
            <a:ext cx="1048154" cy="1048154"/>
          </a:xfrm>
          <a:prstGeom prst="rect">
            <a:avLst/>
          </a:prstGeom>
        </p:spPr>
      </p:pic>
      <p:pic>
        <p:nvPicPr>
          <p:cNvPr id="8" name="Picture 7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888" y="1824201"/>
            <a:ext cx="1048154" cy="10481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7017" y="530475"/>
            <a:ext cx="35370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 startAt="10"/>
            </a:pPr>
            <a:r>
              <a:rPr lang="en-US" sz="4400" dirty="0" smtClean="0"/>
              <a:t> Look at the model. </a:t>
            </a:r>
          </a:p>
          <a:p>
            <a:r>
              <a:rPr lang="en-US" sz="4400" dirty="0" smtClean="0">
                <a:latin typeface="Wingdings"/>
                <a:ea typeface="Wingdings"/>
                <a:cs typeface="Wingdings"/>
                <a:sym typeface="Wingdings"/>
              </a:rPr>
              <a:t>  </a:t>
            </a:r>
            <a:r>
              <a:rPr lang="en-US" sz="4400" dirty="0" smtClean="0"/>
              <a:t>  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7017" y="3620856"/>
            <a:ext cx="3392324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Enter the missing fraction to show what multiplication problem is represented by the shaded portion of the model. 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225143" y="4420627"/>
            <a:ext cx="3086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4 x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5836083" y="4452777"/>
            <a:ext cx="884255" cy="530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586</Words>
  <Application>Microsoft Macintosh PowerPoint</Application>
  <PresentationFormat>On-screen Show (4:3)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Calibri Light</vt:lpstr>
      <vt:lpstr>Lucida Grande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L Miyasaki, CAMDEN ELEM</dc:creator>
  <cp:lastModifiedBy>Ramos, Karina</cp:lastModifiedBy>
  <cp:revision>20</cp:revision>
  <dcterms:created xsi:type="dcterms:W3CDTF">2015-06-04T18:08:33Z</dcterms:created>
  <dcterms:modified xsi:type="dcterms:W3CDTF">2018-01-11T18:54:14Z</dcterms:modified>
</cp:coreProperties>
</file>